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0" r:id="rId2"/>
    <p:sldId id="271" r:id="rId3"/>
    <p:sldId id="265" r:id="rId4"/>
    <p:sldId id="263" r:id="rId5"/>
    <p:sldId id="266" r:id="rId6"/>
    <p:sldId id="259" r:id="rId7"/>
    <p:sldId id="257" r:id="rId8"/>
    <p:sldId id="399" r:id="rId9"/>
    <p:sldId id="260" r:id="rId10"/>
    <p:sldId id="273" r:id="rId11"/>
    <p:sldId id="400" r:id="rId12"/>
    <p:sldId id="398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3537" autoAdjust="0"/>
  </p:normalViewPr>
  <p:slideViewPr>
    <p:cSldViewPr>
      <p:cViewPr>
        <p:scale>
          <a:sx n="116" d="100"/>
          <a:sy n="116" d="100"/>
        </p:scale>
        <p:origin x="-149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Countries or semi-autonomous regions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1"/>
                <c:pt idx="0">
                  <c:v>Addiction specialists can prescribe HCV treatment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0.27</c:v>
                </c:pt>
                <c:pt idx="1">
                  <c:v>0.06</c:v>
                </c:pt>
                <c:pt idx="2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0-4064-B3E5-EBCD4B151B5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16770-AB28-48B6-8765-AEDE826115E9}" type="datetimeFigureOut">
              <a:rPr lang="en-US" smtClean="0"/>
              <a:t>7/18/2018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CBE4F-36F9-452B-B73C-64FFC4CCE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Grebely</a:t>
            </a:r>
            <a:r>
              <a:rPr lang="en-US" dirty="0"/>
              <a:t> J, </a:t>
            </a:r>
            <a:r>
              <a:rPr lang="en-US" dirty="0" err="1"/>
              <a:t>Bruggmann</a:t>
            </a:r>
            <a:r>
              <a:rPr lang="en-US" dirty="0"/>
              <a:t> P, </a:t>
            </a:r>
            <a:r>
              <a:rPr lang="en-US" dirty="0" err="1"/>
              <a:t>Treloar</a:t>
            </a:r>
            <a:r>
              <a:rPr lang="en-US" dirty="0"/>
              <a:t> C, Byrne J, Rhodes T, Dore GJ; International Network for Hepatitis in Substance Users. Expanding access to prevention, care and treatment for hepatitis C virus infection among people who inject drugs. </a:t>
            </a:r>
            <a:r>
              <a:rPr lang="en-US" dirty="0" err="1"/>
              <a:t>Int</a:t>
            </a:r>
            <a:r>
              <a:rPr lang="en-US" dirty="0"/>
              <a:t> J Drug Policy. 2015 Oct;26(10):893-8.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BE4F-36F9-452B-B73C-64FFC4CCE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1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Slovenia and Basque Country said they</a:t>
            </a:r>
            <a:r>
              <a:rPr lang="en-GB" baseline="0" dirty="0"/>
              <a:t> did not know.</a:t>
            </a:r>
          </a:p>
          <a:p>
            <a:r>
              <a:rPr lang="en-GB" baseline="0" dirty="0"/>
              <a:t>Begs the questions what kind of test and is there linkage to care.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BE4F-36F9-452B-B73C-64FFC4CCE9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Flying blind as even in small well resourced countries, key stakeholders do not agree on what the key policies in place are.</a:t>
            </a:r>
          </a:p>
          <a:p>
            <a:endParaRPr lang="en-GB" dirty="0"/>
          </a:p>
          <a:p>
            <a:r>
              <a:rPr lang="en-GB" dirty="0"/>
              <a:t>Need to measure policy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E9BB9-9C17-D646-9FF8-24A9C78851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2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</a:t>
            </a:r>
            <a:r>
              <a:rPr lang="en-GB" baseline="0" dirty="0"/>
              <a:t> some countries reluctance (</a:t>
            </a:r>
            <a:r>
              <a:rPr lang="en-GB" baseline="0" dirty="0" err="1"/>
              <a:t>eg</a:t>
            </a:r>
            <a:r>
              <a:rPr lang="en-GB" baseline="0" dirty="0"/>
              <a:t> Germany)</a:t>
            </a:r>
          </a:p>
          <a:p>
            <a:r>
              <a:rPr lang="en-GB" baseline="0" dirty="0"/>
              <a:t>Or</a:t>
            </a:r>
          </a:p>
          <a:p>
            <a:r>
              <a:rPr lang="en-GB" baseline="0" dirty="0"/>
              <a:t>Not widespread: Denmark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BE4F-36F9-452B-B73C-64FFC4CCE9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5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increasing number of countries have no restrictions.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TO THE BCG TALK ABOUT TO FOLLOW.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*One country, Malta, (3%, n=1) required evidence of F4.</a:t>
            </a:r>
          </a:p>
          <a:p>
            <a:endParaRPr lang="en-US" dirty="0"/>
          </a:p>
          <a:p>
            <a:r>
              <a:rPr lang="en-US" dirty="0"/>
              <a:t>Lack</a:t>
            </a:r>
            <a:r>
              <a:rPr lang="en-US" baseline="0" dirty="0"/>
              <a:t> of transparency, huge disparity in prices…</a:t>
            </a:r>
            <a:endParaRPr lang="en-US" dirty="0"/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Prioritised meant that people with drug or alcohol use dependencies had fewer restrictions for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to reimbursed DAAs than individuals without drug or alcohol use dependencies. No restrictions meant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people with drug or alcohol use dependencies could receive reimbursed DAAs; for example, a person who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injected drugs (or had a history of injection use) could be offered DAAs. Additional restrictions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meant that individuals with drug or alcohol use dependencies needed to fulfil further criteria before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eligible for DAA reimbursement.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9CC42-9EC2-4D4F-BE71-AAB3D8CE0E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7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at the EMCDDA who collects data from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Reitox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national focal points.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WHO, UNODC, UNAIDS technical guide for countries to set targets for universal access to HIV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prevention, treatment and care for injecting drug users. 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CBE4F-36F9-452B-B73C-64FFC4CCE9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1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6A4E-8751-4518-9448-E3709803151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4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31E5-0B31-4E98-BCAA-5BAE258B3F0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6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BC34-9A0E-46C3-A134-9ACA65DAB20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0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478747" cy="1325563"/>
          </a:xfr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Helvetica-Bold" pitchFamily="2" charset="0"/>
                <a:ea typeface="Helvetica-Bold" pitchFamily="2" charset="0"/>
                <a:cs typeface="Helvetica-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28650" y="1996421"/>
            <a:ext cx="7886700" cy="4225085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1pPr>
            <a:lvl2pPr marL="342900" indent="0">
              <a:buNone/>
              <a:defRPr b="0" i="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2pPr>
            <a:lvl3pPr marL="685800" indent="0">
              <a:buNone/>
              <a:defRPr b="0" i="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3pPr>
            <a:lvl4pPr marL="1028700" indent="0">
              <a:buNone/>
              <a:defRPr b="0" i="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4pPr>
            <a:lvl5pPr marL="1371600" indent="0">
              <a:buNone/>
              <a:defRPr b="0" i="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6 Marcador de número de diapositiva">
            <a:extLst>
              <a:ext uri="{FF2B5EF4-FFF2-40B4-BE49-F238E27FC236}">
                <a16:creationId xmlns:a16="http://schemas.microsoft.com/office/drawing/2014/main" xmlns="" id="{11933B18-D250-4A45-A1E6-2B1BBE92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44675"/>
            <a:ext cx="2133600" cy="365125"/>
          </a:xfrm>
        </p:spPr>
        <p:txBody>
          <a:bodyPr/>
          <a:lstStyle/>
          <a:p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#HAREACT @</a:t>
            </a:r>
            <a:r>
              <a:rPr lang="es-ES" dirty="0" err="1">
                <a:solidFill>
                  <a:prstClr val="black">
                    <a:tint val="75000"/>
                  </a:prstClr>
                </a:solidFill>
              </a:rPr>
              <a:t>JVLazarus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82D1-3116-46D2-81D8-EFDA251F75E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#HAREACT @</a:t>
            </a:r>
            <a:r>
              <a:rPr lang="es-ES" dirty="0" err="1">
                <a:solidFill>
                  <a:prstClr val="black">
                    <a:tint val="75000"/>
                  </a:prstClr>
                </a:solidFill>
              </a:rPr>
              <a:t>JVLazarus</a:t>
            </a: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4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333B-97BE-48BE-83F6-9F5B38C2A37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A0E1-8795-4938-8057-B44EC97C642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4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4080D-464E-499B-B351-89EFB90E3A2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>
                <a:solidFill>
                  <a:prstClr val="black">
                    <a:tint val="75000"/>
                  </a:prstClr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6278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44D2-831B-443F-A644-FC9262553A5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9B5-D54C-4CB0-BF57-5202711EE051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9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F069-8726-44CA-ACFF-5C521404939E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018-1CA9-4DE8-B8CE-BFD32CC695CD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6216" y="5934076"/>
            <a:ext cx="2133600" cy="365125"/>
          </a:xfrm>
        </p:spPr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4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2715-84FA-4603-AD32-4146F4D6894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18/07/2018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 templ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24" y="0"/>
            <a:ext cx="9180512" cy="688538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057" y="2708920"/>
            <a:ext cx="8950472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Hepatitis C Testing, Care and Treatment at Harm Reduction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Centres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 in the European Union: 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a 28-Country Survey of Service Providers</a:t>
            </a:r>
            <a:endParaRPr lang="es-E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60960" y="6257283"/>
            <a:ext cx="400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GB" alt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CHIP, Rigshospitalet, University of Copenhagen, WHO Collaborating Centre on HIV and Viral Hepatitis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51520" y="421207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Prof</a:t>
            </a:r>
            <a:r>
              <a:rPr lang="es-ES" dirty="0">
                <a:solidFill>
                  <a:schemeClr val="bg1"/>
                </a:solidFill>
              </a:rPr>
              <a:t> Jeffrey V Lazarus [Jeffrey.Lazarus@regionh.dk]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3" t="27257" r="14807" b="35361"/>
          <a:stretch/>
        </p:blipFill>
        <p:spPr>
          <a:xfrm>
            <a:off x="6006913" y="418727"/>
            <a:ext cx="2880320" cy="1550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0352" y="6478451"/>
            <a:ext cx="195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@JVLazarus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19377" r="13173" b="21337"/>
          <a:stretch/>
        </p:blipFill>
        <p:spPr>
          <a:xfrm>
            <a:off x="7416316" y="6453336"/>
            <a:ext cx="396044" cy="3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752" y="404664"/>
            <a:ext cx="9036496" cy="1371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Can addiction specialists in your country prescribe HCV therapy?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133147130"/>
              </p:ext>
            </p:extLst>
          </p:nvPr>
        </p:nvGraphicFramePr>
        <p:xfrm>
          <a:off x="1403648" y="1690391"/>
          <a:ext cx="6336704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268122" y="2384883"/>
            <a:ext cx="2822126" cy="2876517"/>
            <a:chOff x="528685" y="1376771"/>
            <a:chExt cx="3480532" cy="2876517"/>
          </a:xfrm>
        </p:grpSpPr>
        <p:sp>
          <p:nvSpPr>
            <p:cNvPr id="7" name="6 CuadroTexto"/>
            <p:cNvSpPr txBox="1"/>
            <p:nvPr/>
          </p:nvSpPr>
          <p:spPr>
            <a:xfrm>
              <a:off x="603161" y="1376771"/>
              <a:ext cx="34060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latin typeface="Calibri" panose="020F0502020204030204" pitchFamily="34" charset="0"/>
                </a:rPr>
                <a:t>8 of 30 respondents </a:t>
              </a:r>
              <a:br>
                <a:rPr lang="en-US" sz="1900" dirty="0">
                  <a:latin typeface="Calibri" panose="020F0502020204030204" pitchFamily="34" charset="0"/>
                </a:rPr>
              </a:br>
              <a:r>
                <a:rPr lang="en-US" sz="1900" dirty="0">
                  <a:latin typeface="Calibri" panose="020F0502020204030204" pitchFamily="34" charset="0"/>
                </a:rPr>
                <a:t>said </a:t>
              </a:r>
              <a:r>
                <a:rPr lang="en-US" sz="1900" b="1" dirty="0">
                  <a:latin typeface="Calibri" panose="020F0502020204030204" pitchFamily="34" charset="0"/>
                </a:rPr>
                <a:t>yes</a:t>
              </a:r>
              <a:r>
                <a:rPr lang="en-US" sz="1900" dirty="0">
                  <a:latin typeface="Calibri" panose="020F0502020204030204" pitchFamily="34" charset="0"/>
                </a:rPr>
                <a:t> –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8685" y="2037297"/>
              <a:ext cx="18002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Cyprus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Czech Republic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Denmark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England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Germany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Luxembourg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Romania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Slovenia</a:t>
              </a:r>
            </a:p>
            <a:p>
              <a:pPr indent="-176400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520" y="2420888"/>
            <a:ext cx="3096344" cy="3042304"/>
            <a:chOff x="6084168" y="3493457"/>
            <a:chExt cx="3096344" cy="3042304"/>
          </a:xfrm>
        </p:grpSpPr>
        <p:sp>
          <p:nvSpPr>
            <p:cNvPr id="8" name="7 CuadroTexto"/>
            <p:cNvSpPr txBox="1"/>
            <p:nvPr/>
          </p:nvSpPr>
          <p:spPr>
            <a:xfrm>
              <a:off x="6156176" y="3493457"/>
              <a:ext cx="2664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latin typeface="+mj-lt"/>
                </a:rPr>
                <a:t>20 of 30 respondents said </a:t>
              </a:r>
              <a:r>
                <a:rPr lang="en-US" sz="1900" b="1" dirty="0">
                  <a:latin typeface="+mj-lt"/>
                </a:rPr>
                <a:t>no</a:t>
              </a:r>
              <a:r>
                <a:rPr lang="en-US" sz="1900" dirty="0">
                  <a:latin typeface="+mj-lt"/>
                </a:rPr>
                <a:t> – </a:t>
              </a:r>
            </a:p>
            <a:p>
              <a:endParaRPr lang="en-US" sz="2000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084168" y="4192549"/>
              <a:ext cx="3096344" cy="2343212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/>
                <a:t>Austria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 err="1"/>
                <a:t>Basque</a:t>
              </a:r>
              <a:r>
                <a:rPr lang="it-IT" sz="1400" dirty="0"/>
                <a:t> Country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/>
                <a:t>Belgium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/>
                <a:t>Bulgaria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/>
                <a:t>Catalonia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 err="1"/>
                <a:t>Croatia</a:t>
              </a:r>
              <a:endParaRPr lang="it-IT" sz="1400" dirty="0"/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/>
                <a:t>Estonia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/>
                <a:t>Finland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/>
                <a:t>France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it-IT" sz="1400" dirty="0" err="1"/>
                <a:t>Greece</a:t>
              </a:r>
              <a:endParaRPr lang="it-IT" sz="1400" dirty="0"/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 err="1">
                  <a:latin typeface="Calibri" panose="020F0502020204030204" pitchFamily="34" charset="0"/>
                </a:rPr>
                <a:t>Hungary</a:t>
              </a:r>
              <a:endParaRPr lang="es-ES" sz="1400" dirty="0">
                <a:latin typeface="Calibri" panose="020F0502020204030204" pitchFamily="34" charset="0"/>
              </a:endParaRP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 err="1">
                  <a:latin typeface="Calibri" panose="020F0502020204030204" pitchFamily="34" charset="0"/>
                </a:rPr>
                <a:t>Italy</a:t>
              </a:r>
              <a:endParaRPr lang="es-ES" sz="1400" dirty="0">
                <a:latin typeface="Calibri" panose="020F0502020204030204" pitchFamily="34" charset="0"/>
              </a:endParaRP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 err="1">
                  <a:latin typeface="Calibri" panose="020F0502020204030204" pitchFamily="34" charset="0"/>
                </a:rPr>
                <a:t>Lithuania</a:t>
              </a:r>
              <a:endParaRPr lang="es-ES" sz="1400" dirty="0">
                <a:latin typeface="Calibri" panose="020F0502020204030204" pitchFamily="34" charset="0"/>
              </a:endParaRP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Calibri" panose="020F0502020204030204" pitchFamily="34" charset="0"/>
                </a:rPr>
                <a:t>Malta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 err="1">
                  <a:latin typeface="Calibri" panose="020F0502020204030204" pitchFamily="34" charset="0"/>
                </a:rPr>
                <a:t>Netherlands</a:t>
              </a:r>
              <a:endParaRPr lang="es-ES" sz="1400" dirty="0">
                <a:latin typeface="Calibri" panose="020F0502020204030204" pitchFamily="34" charset="0"/>
              </a:endParaRP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 err="1">
                  <a:latin typeface="Calibri" panose="020F0502020204030204" pitchFamily="34" charset="0"/>
                </a:rPr>
                <a:t>Poland</a:t>
              </a:r>
              <a:endParaRPr lang="es-ES" sz="1400" dirty="0">
                <a:latin typeface="Calibri" panose="020F0502020204030204" pitchFamily="34" charset="0"/>
              </a:endParaRP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Calibri" panose="020F0502020204030204" pitchFamily="34" charset="0"/>
                </a:rPr>
                <a:t>Portugal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>
                  <a:latin typeface="Calibri" panose="020F0502020204030204" pitchFamily="34" charset="0"/>
                </a:rPr>
                <a:t>Scotland</a:t>
              </a: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 err="1">
                  <a:latin typeface="Calibri" panose="020F0502020204030204" pitchFamily="34" charset="0"/>
                </a:rPr>
                <a:t>Slovakia</a:t>
              </a:r>
              <a:endParaRPr lang="es-ES" sz="1400" dirty="0">
                <a:latin typeface="Calibri" panose="020F0502020204030204" pitchFamily="34" charset="0"/>
              </a:endParaRPr>
            </a:p>
            <a:p>
              <a:pPr marL="285750" indent="-176400">
                <a:buFont typeface="Arial" panose="020B0604020202020204" pitchFamily="34" charset="0"/>
                <a:buChar char="•"/>
              </a:pPr>
              <a:r>
                <a:rPr lang="es-ES" sz="1400" dirty="0" err="1">
                  <a:latin typeface="Calibri" panose="020F0502020204030204" pitchFamily="34" charset="0"/>
                </a:rPr>
                <a:t>Sweden</a:t>
              </a:r>
              <a:endParaRPr lang="it-IT" sz="1400" dirty="0"/>
            </a:p>
            <a:p>
              <a:pPr indent="-176400"/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8670" y="5690505"/>
            <a:ext cx="3923928" cy="906847"/>
            <a:chOff x="5292080" y="2060848"/>
            <a:chExt cx="3923928" cy="906847"/>
          </a:xfrm>
        </p:grpSpPr>
        <p:sp>
          <p:nvSpPr>
            <p:cNvPr id="9" name="8 CuadroTexto"/>
            <p:cNvSpPr txBox="1"/>
            <p:nvPr/>
          </p:nvSpPr>
          <p:spPr>
            <a:xfrm>
              <a:off x="5292080" y="2060848"/>
              <a:ext cx="392392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" dirty="0">
                  <a:latin typeface="Calibri" panose="020F0502020204030204" pitchFamily="34" charset="0"/>
                </a:rPr>
                <a:t>2 of 30 respondents did not know –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0152" y="2463695"/>
              <a:ext cx="2088232" cy="504000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Ireland</a:t>
              </a:r>
            </a:p>
            <a:p>
              <a:pPr marL="285750" indent="-176400">
                <a:buFont typeface="Arial"/>
                <a:buChar char="•"/>
              </a:pPr>
              <a:r>
                <a:rPr lang="en-US" sz="1500" dirty="0">
                  <a:latin typeface="Calibri" panose="020F0502020204030204" pitchFamily="34" charset="0"/>
                </a:rPr>
                <a:t>Latvia</a:t>
              </a:r>
            </a:p>
            <a:p>
              <a:pPr indent="-176400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7B6491-D40F-4FBA-B0D3-1CBF066D534C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2496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04890D-FF96-4FBE-B349-5E257343B1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C8A433-417F-4D47-ABF9-5553A1671DC8}"/>
              </a:ext>
            </a:extLst>
          </p:cNvPr>
          <p:cNvSpPr/>
          <p:nvPr/>
        </p:nvSpPr>
        <p:spPr bwMode="auto">
          <a:xfrm>
            <a:off x="319181" y="5284211"/>
            <a:ext cx="8540151" cy="5737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499DA541-3356-423C-B5D3-4D66B0FA274F}"/>
              </a:ext>
            </a:extLst>
          </p:cNvPr>
          <p:cNvSpPr txBox="1">
            <a:spLocks/>
          </p:cNvSpPr>
          <p:nvPr/>
        </p:nvSpPr>
        <p:spPr>
          <a:xfrm>
            <a:off x="1178268" y="287039"/>
            <a:ext cx="7837971" cy="767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Helvetica-Bold" pitchFamily="2" charset="0"/>
                <a:ea typeface="Helvetica-Bold" pitchFamily="2" charset="0"/>
                <a:cs typeface="Helvetica-Bold" pitchFamily="2" charset="0"/>
              </a:defRPr>
            </a:lvl1pPr>
          </a:lstStyle>
          <a:p>
            <a:r>
              <a:rPr lang="en-US" sz="3200" b="0" dirty="0">
                <a:latin typeface="Calibri" panose="020F0502020204030204" pitchFamily="34" charset="0"/>
                <a:ea typeface="+mj-ea"/>
                <a:cs typeface="+mj-cs"/>
              </a:rPr>
              <a:t>Restrictions are testing and treatment barriers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AA6501-A852-4BA1-94E8-88758A70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8" y="1808147"/>
            <a:ext cx="2947343" cy="3476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D53519-237C-43F7-97B2-9CAF99A51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773" y="1826809"/>
            <a:ext cx="2952968" cy="3476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1630AA-15BF-45AE-BE73-8294F4C65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301" y="1808146"/>
            <a:ext cx="2962556" cy="3476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A13A65-6DE9-4F37-8FA4-C13F7CF0D734}"/>
              </a:ext>
            </a:extLst>
          </p:cNvPr>
          <p:cNvSpPr/>
          <p:nvPr/>
        </p:nvSpPr>
        <p:spPr>
          <a:xfrm>
            <a:off x="3148765" y="5294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46% </a:t>
            </a:r>
            <a:r>
              <a:rPr lang="en-US" u="sng" dirty="0"/>
              <a:t>&gt;</a:t>
            </a:r>
            <a:r>
              <a:rPr lang="en-US" dirty="0"/>
              <a:t>F2 (advanced disease)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64A6CD1-6F5C-410E-A5AA-BFBE3B61D8AA}"/>
              </a:ext>
            </a:extLst>
          </p:cNvPr>
          <p:cNvSpPr/>
          <p:nvPr/>
        </p:nvSpPr>
        <p:spPr>
          <a:xfrm>
            <a:off x="487606" y="5306809"/>
            <a:ext cx="2461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17% drug/alcohol use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64A7C92-E9AC-4784-A3D1-811E7D1DB329}"/>
              </a:ext>
            </a:extLst>
          </p:cNvPr>
          <p:cNvSpPr/>
          <p:nvPr/>
        </p:nvSpPr>
        <p:spPr>
          <a:xfrm>
            <a:off x="6268534" y="5294669"/>
            <a:ext cx="287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94% specialist prescribing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01E48F8D-2BE4-402E-A0C6-E6AC5C736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5" t="50000" r="7098" b="20603"/>
          <a:stretch/>
        </p:blipFill>
        <p:spPr bwMode="auto">
          <a:xfrm>
            <a:off x="127761" y="113563"/>
            <a:ext cx="928587" cy="941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2ED7779-4F02-4561-9846-3C4F895A6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56" y="6044048"/>
            <a:ext cx="8573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x-none" sz="1000" b="1" i="1" dirty="0"/>
              <a:t>Source: </a:t>
            </a:r>
            <a:r>
              <a:rPr lang="en-US" altLang="x-none" sz="1000" dirty="0"/>
              <a:t>Marshall AD </a:t>
            </a:r>
            <a:r>
              <a:rPr lang="en-US" altLang="x-none" sz="1000" i="1" dirty="0"/>
              <a:t>et al</a:t>
            </a:r>
            <a:r>
              <a:rPr lang="en-US" altLang="x-none" sz="1000" dirty="0"/>
              <a:t>. Restrictions for reimbursement of interferon-free direct acting antiviral therapies for HCV infection in Europe. </a:t>
            </a:r>
            <a:r>
              <a:rPr lang="en-US" altLang="x-none" sz="1000" i="1" dirty="0"/>
              <a:t>Lancet </a:t>
            </a:r>
            <a:r>
              <a:rPr lang="en-US" altLang="x-none" sz="1000" i="1" dirty="0" err="1"/>
              <a:t>GastroHep</a:t>
            </a:r>
            <a:r>
              <a:rPr lang="en-US" altLang="x-none" sz="1000" dirty="0"/>
              <a:t>, 2017.</a:t>
            </a:r>
            <a:endParaRPr lang="en-US" altLang="x-none" sz="10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8EB31A-29E4-45C6-886C-07DBC107F05B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807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18B4F60-83FE-40AD-A9CD-7A19F3EAB8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25053" y="250750"/>
            <a:ext cx="6009889" cy="6422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66587F-7CCF-4249-9EDE-624304D718EF}"/>
              </a:ext>
            </a:extLst>
          </p:cNvPr>
          <p:cNvSpPr txBox="1"/>
          <p:nvPr/>
        </p:nvSpPr>
        <p:spPr>
          <a:xfrm>
            <a:off x="4532479" y="6453336"/>
            <a:ext cx="352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Source: </a:t>
            </a:r>
            <a:r>
              <a:rPr lang="en-GB" sz="1000" dirty="0"/>
              <a:t>Marshall AD, </a:t>
            </a:r>
            <a:r>
              <a:rPr lang="en-GB" sz="1000" i="1" dirty="0"/>
              <a:t>et al</a:t>
            </a:r>
            <a:r>
              <a:rPr lang="en-GB" sz="1000" dirty="0"/>
              <a:t>. </a:t>
            </a:r>
            <a:r>
              <a:rPr lang="en-GB" sz="1000" i="1" dirty="0"/>
              <a:t>JHEP</a:t>
            </a:r>
            <a:r>
              <a:rPr lang="en-GB" sz="1000" dirty="0"/>
              <a:t> In press 2018.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1459B5-54CB-4735-A41E-DE0B84F62761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99663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Conclusions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es-E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What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</a:rPr>
              <a:t> can </a:t>
            </a:r>
            <a:r>
              <a:rPr lang="es-E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we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</a:rPr>
              <a:t> do?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Calibri" panose="020F0502020204030204" pitchFamily="34" charset="0"/>
              </a:rPr>
              <a:t>The HA-REACT survey findings are indicative and do not pretend to present the current policy in a country. They reflect the understanding of members of the leading network of non-governmental harm reduction </a:t>
            </a:r>
            <a:r>
              <a:rPr lang="en-US" sz="2400" b="0" dirty="0" err="1">
                <a:latin typeface="Calibri" panose="020F0502020204030204" pitchFamily="34" charset="0"/>
              </a:rPr>
              <a:t>organisations</a:t>
            </a:r>
            <a:r>
              <a:rPr lang="en-US" sz="2400" b="0" dirty="0">
                <a:latin typeface="Calibri" panose="020F0502020204030204" pitchFamily="34" charset="0"/>
              </a:rPr>
              <a:t> in the European Union.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latin typeface="Calibri" panose="020F0502020204030204" pitchFamily="34" charset="0"/>
              </a:rPr>
              <a:t>That not all EU countries have HCV testing available at harm reduction services and that addiction specialists are only able to prescribe HCV treatment in a handful of EU member </a:t>
            </a:r>
            <a:r>
              <a:rPr lang="en-US" sz="2400" dirty="0">
                <a:latin typeface="Calibri" panose="020F0502020204030204" pitchFamily="34" charset="0"/>
              </a:rPr>
              <a:t>states indicate major missed opportunities.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Practice and p</a:t>
            </a:r>
            <a:r>
              <a:rPr lang="es-ES" sz="2400" dirty="0" err="1">
                <a:latin typeface="Calibri" panose="020F0502020204030204" pitchFamily="34" charset="0"/>
              </a:rPr>
              <a:t>olicy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should</a:t>
            </a:r>
            <a:r>
              <a:rPr lang="es-ES" sz="2400" dirty="0">
                <a:latin typeface="Calibri" panose="020F0502020204030204" pitchFamily="34" charset="0"/>
              </a:rPr>
              <a:t> be </a:t>
            </a:r>
            <a:r>
              <a:rPr lang="es-ES" sz="2400" dirty="0" err="1">
                <a:latin typeface="Calibri" panose="020F0502020204030204" pitchFamily="34" charset="0"/>
              </a:rPr>
              <a:t>reviewed</a:t>
            </a:r>
            <a:r>
              <a:rPr lang="es-ES" sz="2400" dirty="0">
                <a:latin typeface="Calibri" panose="020F0502020204030204" pitchFamily="34" charset="0"/>
              </a:rPr>
              <a:t> at </a:t>
            </a:r>
            <a:r>
              <a:rPr lang="es-ES" sz="2400" dirty="0" err="1">
                <a:latin typeface="Calibri" panose="020F0502020204030204" pitchFamily="34" charset="0"/>
              </a:rPr>
              <a:t>the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national</a:t>
            </a:r>
            <a:r>
              <a:rPr lang="es-ES" sz="2400" dirty="0">
                <a:latin typeface="Calibri" panose="020F0502020204030204" pitchFamily="34" charset="0"/>
              </a:rPr>
              <a:t> and sub-</a:t>
            </a:r>
            <a:r>
              <a:rPr lang="es-ES" sz="2400" dirty="0" err="1">
                <a:latin typeface="Calibri" panose="020F0502020204030204" pitchFamily="34" charset="0"/>
              </a:rPr>
              <a:t>national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levels</a:t>
            </a:r>
            <a:r>
              <a:rPr lang="es-ES" sz="2400" dirty="0">
                <a:latin typeface="Calibri" panose="020F0502020204030204" pitchFamily="34" charset="0"/>
              </a:rPr>
              <a:t> so </a:t>
            </a:r>
            <a:r>
              <a:rPr lang="es-ES" sz="2400" dirty="0" err="1">
                <a:latin typeface="Calibri" panose="020F0502020204030204" pitchFamily="34" charset="0"/>
              </a:rPr>
              <a:t>that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it</a:t>
            </a:r>
            <a:r>
              <a:rPr lang="es-ES" sz="2400" dirty="0">
                <a:latin typeface="Calibri" panose="020F0502020204030204" pitchFamily="34" charset="0"/>
              </a:rPr>
              <a:t> can be </a:t>
            </a:r>
            <a:r>
              <a:rPr lang="es-ES" sz="2400" dirty="0" err="1">
                <a:latin typeface="Calibri" panose="020F0502020204030204" pitchFamily="34" charset="0"/>
              </a:rPr>
              <a:t>changed</a:t>
            </a:r>
            <a:r>
              <a:rPr lang="es-ES" sz="2400" dirty="0">
                <a:latin typeface="Calibri" panose="020F0502020204030204" pitchFamily="34" charset="0"/>
              </a:rPr>
              <a:t> to </a:t>
            </a:r>
            <a:r>
              <a:rPr lang="es-ES" sz="2400" dirty="0" err="1">
                <a:latin typeface="Calibri" panose="020F0502020204030204" pitchFamily="34" charset="0"/>
              </a:rPr>
              <a:t>increase</a:t>
            </a:r>
            <a:r>
              <a:rPr lang="es-ES" sz="2400" dirty="0">
                <a:latin typeface="Calibri" panose="020F0502020204030204" pitchFamily="34" charset="0"/>
              </a:rPr>
              <a:t> HCV </a:t>
            </a:r>
            <a:r>
              <a:rPr lang="es-ES" sz="2400" dirty="0" err="1">
                <a:latin typeface="Calibri" panose="020F0502020204030204" pitchFamily="34" charset="0"/>
              </a:rPr>
              <a:t>testing</a:t>
            </a:r>
            <a:r>
              <a:rPr lang="es-ES" sz="2400" dirty="0">
                <a:latin typeface="Calibri" panose="020F0502020204030204" pitchFamily="34" charset="0"/>
              </a:rPr>
              <a:t> and </a:t>
            </a:r>
            <a:r>
              <a:rPr lang="es-ES" sz="2400" dirty="0" err="1">
                <a:latin typeface="Calibri" panose="020F0502020204030204" pitchFamily="34" charset="0"/>
              </a:rPr>
              <a:t>prescribing</a:t>
            </a:r>
            <a:r>
              <a:rPr lang="es-ES" sz="2400" dirty="0">
                <a:latin typeface="Calibri" panose="020F0502020204030204" pitchFamily="34" charset="0"/>
              </a:rPr>
              <a:t> in </a:t>
            </a:r>
            <a:r>
              <a:rPr lang="es-ES" sz="2400" dirty="0" err="1">
                <a:latin typeface="Calibri" panose="020F0502020204030204" pitchFamily="34" charset="0"/>
              </a:rPr>
              <a:t>addiction</a:t>
            </a:r>
            <a:r>
              <a:rPr lang="es-ES" sz="2400" dirty="0">
                <a:latin typeface="Calibri" panose="020F0502020204030204" pitchFamily="34" charset="0"/>
              </a:rPr>
              <a:t>/</a:t>
            </a:r>
            <a:r>
              <a:rPr lang="es-ES" sz="2400" dirty="0" err="1">
                <a:latin typeface="Calibri" panose="020F0502020204030204" pitchFamily="34" charset="0"/>
              </a:rPr>
              <a:t>harm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reduction</a:t>
            </a:r>
            <a:r>
              <a:rPr lang="es-ES" sz="2400" dirty="0">
                <a:latin typeface="Calibri" panose="020F0502020204030204" pitchFamily="34" charset="0"/>
              </a:rPr>
              <a:t> centres, in line </a:t>
            </a:r>
            <a:r>
              <a:rPr lang="es-ES" sz="2400" dirty="0" err="1">
                <a:latin typeface="Calibri" panose="020F0502020204030204" pitchFamily="34" charset="0"/>
              </a:rPr>
              <a:t>with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the</a:t>
            </a:r>
            <a:r>
              <a:rPr lang="es-ES" sz="2400" dirty="0">
                <a:latin typeface="Calibri" panose="020F0502020204030204" pitchFamily="34" charset="0"/>
              </a:rPr>
              <a:t> UN </a:t>
            </a:r>
            <a:r>
              <a:rPr lang="es-ES" sz="2400" dirty="0" err="1">
                <a:latin typeface="Calibri" panose="020F0502020204030204" pitchFamily="34" charset="0"/>
              </a:rPr>
              <a:t>comprehensive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package’s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recommendation</a:t>
            </a:r>
            <a:r>
              <a:rPr lang="es-ES" sz="2400" dirty="0">
                <a:latin typeface="Calibri" panose="020F0502020204030204" pitchFamily="34" charset="0"/>
              </a:rPr>
              <a:t> </a:t>
            </a:r>
            <a:r>
              <a:rPr lang="es-ES" sz="2400" dirty="0" err="1">
                <a:latin typeface="Calibri" panose="020F0502020204030204" pitchFamily="34" charset="0"/>
              </a:rPr>
              <a:t>for</a:t>
            </a:r>
            <a:r>
              <a:rPr lang="es-ES" sz="2400" dirty="0">
                <a:latin typeface="Calibri" panose="020F0502020204030204" pitchFamily="34" charset="0"/>
              </a:rPr>
              <a:t> PWID: “</a:t>
            </a:r>
            <a:r>
              <a:rPr lang="en-US" sz="2400" dirty="0">
                <a:latin typeface="Calibri" panose="020F0502020204030204" pitchFamily="34" charset="0"/>
              </a:rPr>
              <a:t>…diagnosis and treatment of viral h</a:t>
            </a:r>
            <a:r>
              <a:rPr lang="en-GB" sz="2400" dirty="0" err="1">
                <a:latin typeface="Calibri" panose="020F0502020204030204" pitchFamily="34" charset="0"/>
              </a:rPr>
              <a:t>epatitis</a:t>
            </a:r>
            <a:r>
              <a:rPr lang="en-GB" sz="2400" dirty="0">
                <a:latin typeface="Calibri" panose="020F0502020204030204" pitchFamily="34" charset="0"/>
              </a:rPr>
              <a:t>”</a:t>
            </a:r>
            <a:r>
              <a:rPr lang="es-ES" sz="24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B603AA-1687-48AE-B883-220BBE345978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342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Acknowledgements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0" i="1" dirty="0">
                <a:latin typeface="Calibri" panose="020F0502020204030204" pitchFamily="34" charset="0"/>
              </a:rPr>
              <a:t>Co-</a:t>
            </a:r>
            <a:r>
              <a:rPr lang="es-ES" sz="2400" b="0" i="1" dirty="0" err="1">
                <a:latin typeface="Calibri" panose="020F0502020204030204" pitchFamily="34" charset="0"/>
              </a:rPr>
              <a:t>authors</a:t>
            </a:r>
            <a:r>
              <a:rPr lang="es-ES" sz="2400" b="0" i="1" dirty="0">
                <a:latin typeface="Calibri" panose="020F0502020204030204" pitchFamily="34" charset="0"/>
              </a:rPr>
              <a:t>: </a:t>
            </a:r>
            <a:r>
              <a:rPr lang="es-ES" sz="2400" b="0" dirty="0">
                <a:latin typeface="Calibri" panose="020F0502020204030204" pitchFamily="34" charset="0"/>
              </a:rPr>
              <a:t>Bromberg DJ, Ocampo D, </a:t>
            </a:r>
            <a:r>
              <a:rPr lang="es-ES" sz="2400" b="0" dirty="0" err="1">
                <a:latin typeface="Calibri" panose="020F0502020204030204" pitchFamily="34" charset="0"/>
              </a:rPr>
              <a:t>Schatz</a:t>
            </a:r>
            <a:r>
              <a:rPr lang="es-ES" sz="2400" b="0" dirty="0">
                <a:latin typeface="Calibri" panose="020F0502020204030204" pitchFamily="34" charset="0"/>
              </a:rPr>
              <a:t> E, Wawer I, Wysocki P, Safreed-Harmon K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S" sz="2400" b="0" dirty="0" err="1">
                <a:latin typeface="Calibri" panose="020F0502020204030204" pitchFamily="34" charset="0"/>
              </a:rPr>
              <a:t>All</a:t>
            </a:r>
            <a:r>
              <a:rPr lang="es-ES" sz="2400" b="0" dirty="0">
                <a:latin typeface="Calibri" panose="020F0502020204030204" pitchFamily="34" charset="0"/>
              </a:rPr>
              <a:t> </a:t>
            </a:r>
            <a:r>
              <a:rPr lang="es-ES" sz="2400" b="0" dirty="0" err="1">
                <a:latin typeface="Calibri" panose="020F0502020204030204" pitchFamily="34" charset="0"/>
              </a:rPr>
              <a:t>survey</a:t>
            </a:r>
            <a:r>
              <a:rPr lang="es-ES" sz="2400" b="0" dirty="0">
                <a:latin typeface="Calibri" panose="020F0502020204030204" pitchFamily="34" charset="0"/>
              </a:rPr>
              <a:t> </a:t>
            </a:r>
            <a:r>
              <a:rPr lang="es-ES" sz="2400" b="0" dirty="0" err="1">
                <a:latin typeface="Calibri" panose="020F0502020204030204" pitchFamily="34" charset="0"/>
              </a:rPr>
              <a:t>participants</a:t>
            </a:r>
            <a:r>
              <a:rPr lang="es-ES" sz="2400" b="0" dirty="0">
                <a:latin typeface="Calibri" panose="020F0502020204030204" pitchFamily="34" charset="0"/>
              </a:rPr>
              <a:t> and in particular </a:t>
            </a:r>
            <a:r>
              <a:rPr lang="es-ES" sz="2400" b="0" dirty="0" err="1">
                <a:latin typeface="Calibri" panose="020F0502020204030204" pitchFamily="34" charset="0"/>
              </a:rPr>
              <a:t>the</a:t>
            </a:r>
            <a:r>
              <a:rPr lang="es-ES" sz="2400" b="0" dirty="0">
                <a:latin typeface="Calibri" panose="020F0502020204030204" pitchFamily="34" charset="0"/>
              </a:rPr>
              <a:t> </a:t>
            </a:r>
            <a:r>
              <a:rPr lang="es-ES" sz="2400" b="0" dirty="0" err="1">
                <a:latin typeface="Calibri" panose="020F0502020204030204" pitchFamily="34" charset="0"/>
              </a:rPr>
              <a:t>Correlation</a:t>
            </a:r>
            <a:r>
              <a:rPr lang="es-ES" sz="2400" b="0" dirty="0">
                <a:latin typeface="Calibri" panose="020F0502020204030204" pitchFamily="34" charset="0"/>
              </a:rPr>
              <a:t> Network </a:t>
            </a:r>
            <a:r>
              <a:rPr lang="es-ES" sz="2400" b="0" dirty="0" err="1">
                <a:latin typeface="Calibri" panose="020F0502020204030204" pitchFamily="34" charset="0"/>
              </a:rPr>
              <a:t>for</a:t>
            </a:r>
            <a:r>
              <a:rPr lang="es-ES" sz="2400" b="0" dirty="0">
                <a:latin typeface="Calibri" panose="020F0502020204030204" pitchFamily="34" charset="0"/>
              </a:rPr>
              <a:t> </a:t>
            </a:r>
            <a:r>
              <a:rPr lang="es-ES" sz="2400" b="0" dirty="0" err="1">
                <a:latin typeface="Calibri" panose="020F0502020204030204" pitchFamily="34" charset="0"/>
              </a:rPr>
              <a:t>dissemination</a:t>
            </a:r>
            <a:r>
              <a:rPr lang="es-ES" sz="2400" b="0" dirty="0">
                <a:latin typeface="Calibri" panose="020F0502020204030204" pitchFamily="34" charset="0"/>
              </a:rPr>
              <a:t> </a:t>
            </a:r>
            <a:r>
              <a:rPr lang="es-ES" sz="2400" b="0" dirty="0" err="1">
                <a:latin typeface="Calibri" panose="020F0502020204030204" pitchFamily="34" charset="0"/>
              </a:rPr>
              <a:t>the</a:t>
            </a:r>
            <a:r>
              <a:rPr lang="es-ES" sz="2400" b="0" dirty="0">
                <a:latin typeface="Calibri" panose="020F0502020204030204" pitchFamily="34" charset="0"/>
              </a:rPr>
              <a:t> </a:t>
            </a:r>
            <a:r>
              <a:rPr lang="es-ES" sz="2400" b="0" dirty="0" err="1">
                <a:latin typeface="Calibri" panose="020F0502020204030204" pitchFamily="34" charset="0"/>
              </a:rPr>
              <a:t>survey</a:t>
            </a:r>
            <a:r>
              <a:rPr lang="es-ES" sz="2400" b="0" dirty="0">
                <a:latin typeface="Calibri" panose="020F0502020204030204" pitchFamily="34" charset="0"/>
              </a:rPr>
              <a:t>. </a:t>
            </a: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727684" y="5013176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/>
              <a:t>More at: </a:t>
            </a:r>
            <a:r>
              <a:rPr lang="en-GB" sz="3600" dirty="0"/>
              <a:t>www.hareact.eu/en</a:t>
            </a:r>
          </a:p>
          <a:p>
            <a:endParaRPr lang="en-GB" sz="3600" dirty="0"/>
          </a:p>
          <a:p>
            <a:r>
              <a:rPr lang="en-GB" sz="3600" dirty="0"/>
              <a:t>    #HAREACT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19377" r="13173" b="21337"/>
          <a:stretch/>
        </p:blipFill>
        <p:spPr>
          <a:xfrm>
            <a:off x="1727684" y="6283249"/>
            <a:ext cx="396044" cy="327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00D2878-03AF-4C59-934C-65FB14CEDBE7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3436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 templa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sz="3200" dirty="0"/>
              <a:t>Funding</a:t>
            </a:r>
            <a:r>
              <a:rPr lang="es-ES" sz="3200" dirty="0"/>
              <a:t> </a:t>
            </a:r>
            <a:r>
              <a:rPr lang="en-GB" sz="3200" dirty="0"/>
              <a:t>statement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1701-4813-496C-A6F2-6B5A2AF0DCD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7524" y="308173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This research is part of the joint action ‘677085 / HA-REACT,’ which has received funding from the European Union’s Health </a:t>
            </a:r>
            <a:r>
              <a:rPr lang="en-US" dirty="0" err="1">
                <a:solidFill>
                  <a:prstClr val="black"/>
                </a:solidFill>
              </a:rPr>
              <a:t>Programme</a:t>
            </a:r>
            <a:r>
              <a:rPr lang="en-US" dirty="0">
                <a:solidFill>
                  <a:prstClr val="black"/>
                </a:solidFill>
              </a:rPr>
              <a:t> (2014-2020) with additional support from the Correlation Network.</a:t>
            </a: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" y="2420888"/>
            <a:ext cx="2785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1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Introduction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WHO, UNAIDS, UNODC and other international </a:t>
            </a:r>
            <a:r>
              <a:rPr lang="en-US" sz="2000" dirty="0" err="1">
                <a:latin typeface="Calibri" panose="020F0502020204030204" pitchFamily="34" charset="0"/>
              </a:rPr>
              <a:t>organisations</a:t>
            </a:r>
            <a:r>
              <a:rPr lang="en-US" sz="2000" dirty="0">
                <a:latin typeface="Calibri" panose="020F0502020204030204" pitchFamily="34" charset="0"/>
              </a:rPr>
              <a:t> all recommend that a comprehensive package of harm reduction services be available to people who inject drugs (PWID).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The </a:t>
            </a:r>
            <a:r>
              <a:rPr lang="en-US" sz="2000" u="sng" dirty="0">
                <a:latin typeface="Calibri" panose="020F0502020204030204" pitchFamily="34" charset="0"/>
              </a:rPr>
              <a:t>continuum of care </a:t>
            </a:r>
            <a:r>
              <a:rPr lang="en-US" sz="2000" dirty="0">
                <a:latin typeface="Calibri" panose="020F0502020204030204" pitchFamily="34" charset="0"/>
              </a:rPr>
              <a:t>is a theoretical tool </a:t>
            </a:r>
            <a:r>
              <a:rPr lang="en-US" sz="2000" dirty="0" err="1">
                <a:latin typeface="Calibri" panose="020F0502020204030204" pitchFamily="34" charset="0"/>
              </a:rPr>
              <a:t>popularised</a:t>
            </a:r>
            <a:r>
              <a:rPr lang="en-US" sz="2000" dirty="0">
                <a:latin typeface="Calibri" panose="020F0502020204030204" pitchFamily="34" charset="0"/>
              </a:rPr>
              <a:t> in the field of HIV: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Patients must be diagnosed and informed of their infections (</a:t>
            </a:r>
            <a:r>
              <a:rPr lang="en-US" sz="1800" u="sng" dirty="0">
                <a:latin typeface="Calibri" panose="020F0502020204030204" pitchFamily="34" charset="0"/>
              </a:rPr>
              <a:t>testing</a:t>
            </a:r>
            <a:r>
              <a:rPr lang="en-US" sz="1800" dirty="0">
                <a:latin typeface="Calibri" panose="020F0502020204030204" pitchFamily="34" charset="0"/>
              </a:rPr>
              <a:t>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They must be able to receive appropriate supervision and services during the course of their infection (</a:t>
            </a:r>
            <a:r>
              <a:rPr lang="en-US" sz="1800" u="sng" dirty="0">
                <a:latin typeface="Calibri" panose="020F0502020204030204" pitchFamily="34" charset="0"/>
              </a:rPr>
              <a:t>linkage to care</a:t>
            </a:r>
            <a:r>
              <a:rPr lang="en-US" sz="1800" dirty="0">
                <a:latin typeface="Calibri" panose="020F0502020204030204" pitchFamily="34" charset="0"/>
              </a:rPr>
              <a:t>);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They should be given recommended HCV therapy regimens to achieve sustained virologic response (</a:t>
            </a:r>
            <a:r>
              <a:rPr lang="en-US" sz="1800" u="sng" dirty="0">
                <a:latin typeface="Calibri" panose="020F0502020204030204" pitchFamily="34" charset="0"/>
              </a:rPr>
              <a:t>treatment</a:t>
            </a:r>
            <a:r>
              <a:rPr lang="en-US" sz="1800" dirty="0">
                <a:latin typeface="Calibri" panose="020F0502020204030204" pitchFamily="34" charset="0"/>
              </a:rPr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No previous study has comprehensively assessed health systems enablers and barriers affecting the ability of PWID to move through the HCV care cascade – from testing, to care, to full treatment – within the European Union specifically.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</a:rPr>
              <a:t>This study sought to inform the European Joint Action on HIV and Co-infection Prevention and Harm Reduction (HA-REACT)’s ongoing work by assessing the knowledge of non-governmental harm reduction providers in the EU on HCV testing, care and treatment.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3A29AC3-8D8C-49CC-864C-C7078B027CFD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233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0"/>
          <a:stretch/>
        </p:blipFill>
        <p:spPr bwMode="auto">
          <a:xfrm>
            <a:off x="683568" y="1600200"/>
            <a:ext cx="7524836" cy="45256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395536" y="603807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Source:</a:t>
            </a:r>
            <a:r>
              <a:rPr lang="en-US" sz="1000" dirty="0"/>
              <a:t> </a:t>
            </a:r>
            <a:r>
              <a:rPr lang="en-US" sz="1000" dirty="0" err="1"/>
              <a:t>Grebely</a:t>
            </a:r>
            <a:r>
              <a:rPr lang="en-US" sz="1000" dirty="0"/>
              <a:t> J, </a:t>
            </a:r>
            <a:r>
              <a:rPr lang="en-US" sz="1000" dirty="0" err="1"/>
              <a:t>Bruggmann</a:t>
            </a:r>
            <a:r>
              <a:rPr lang="en-US" sz="1000" dirty="0"/>
              <a:t> P, </a:t>
            </a:r>
            <a:r>
              <a:rPr lang="en-US" sz="1000" dirty="0" err="1"/>
              <a:t>Treloar</a:t>
            </a:r>
            <a:r>
              <a:rPr lang="en-US" sz="1000" dirty="0"/>
              <a:t> C, Byrne J, Rhodes T, Dore GJ; International Network for Hepatitis in Substance Users. Expanding access to prevention, care and treatment for hepatitis C virus infection among people who inject drugs. </a:t>
            </a:r>
            <a:r>
              <a:rPr lang="en-US" sz="1000" i="1" dirty="0" err="1"/>
              <a:t>Int</a:t>
            </a:r>
            <a:r>
              <a:rPr lang="en-US" sz="1000" i="1" dirty="0"/>
              <a:t> J Drug Policy</a:t>
            </a:r>
            <a:r>
              <a:rPr lang="en-US" sz="1000" dirty="0"/>
              <a:t>. 2015 Oct;26(10):893-8.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39552" y="404663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err="1"/>
              <a:t>The</a:t>
            </a:r>
            <a:r>
              <a:rPr lang="es-ES" sz="3200" dirty="0"/>
              <a:t> continuum of viral hepatitis </a:t>
            </a:r>
            <a:r>
              <a:rPr lang="es-ES" sz="3200" dirty="0" err="1"/>
              <a:t>services</a:t>
            </a:r>
            <a:r>
              <a:rPr lang="es-ES" sz="3200" dirty="0"/>
              <a:t> and </a:t>
            </a:r>
            <a:r>
              <a:rPr lang="es-ES" sz="3200" dirty="0" err="1"/>
              <a:t>the</a:t>
            </a:r>
            <a:r>
              <a:rPr lang="es-ES" sz="3200" dirty="0"/>
              <a:t> </a:t>
            </a:r>
            <a:r>
              <a:rPr lang="es-ES" sz="3200" dirty="0" err="1"/>
              <a:t>retention</a:t>
            </a:r>
            <a:r>
              <a:rPr lang="es-ES" sz="3200" dirty="0"/>
              <a:t> </a:t>
            </a:r>
            <a:r>
              <a:rPr lang="es-ES" sz="3200" dirty="0" err="1"/>
              <a:t>cascade</a:t>
            </a:r>
            <a:endParaRPr lang="es-E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326D11D-6560-4105-B156-8F70C96A906C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894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Methods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3735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400" b="0" dirty="0">
                <a:latin typeface="Calibri" panose="020F0502020204030204" pitchFamily="34" charset="0"/>
              </a:rPr>
              <a:t>Participants were purposively selected. The survey was sent to </a:t>
            </a:r>
            <a:r>
              <a:rPr lang="en-US" sz="3400" b="0" dirty="0" err="1">
                <a:latin typeface="Calibri" panose="020F0502020204030204" pitchFamily="34" charset="0"/>
              </a:rPr>
              <a:t>organisations</a:t>
            </a:r>
            <a:r>
              <a:rPr lang="en-US" sz="3400" b="0" dirty="0">
                <a:latin typeface="Calibri" panose="020F0502020204030204" pitchFamily="34" charset="0"/>
              </a:rPr>
              <a:t> that were part of the Correlation Network (co-founded by the European Commission), and which provides or </a:t>
            </a:r>
            <a:r>
              <a:rPr lang="en-US" sz="3400" b="0" dirty="0" err="1">
                <a:latin typeface="Calibri" panose="020F0502020204030204" pitchFamily="34" charset="0"/>
              </a:rPr>
              <a:t>organises</a:t>
            </a:r>
            <a:r>
              <a:rPr lang="en-US" sz="3400" b="0" dirty="0">
                <a:latin typeface="Calibri" panose="020F0502020204030204" pitchFamily="34" charset="0"/>
              </a:rPr>
              <a:t> harm reduction services in all 28 Member </a:t>
            </a:r>
            <a:r>
              <a:rPr lang="en-US" sz="3400" dirty="0">
                <a:latin typeface="Calibri" panose="020F0502020204030204" pitchFamily="34" charset="0"/>
              </a:rPr>
              <a:t>S</a:t>
            </a:r>
            <a:r>
              <a:rPr lang="en-US" sz="3400" b="0" dirty="0">
                <a:latin typeface="Calibri" panose="020F0502020204030204" pitchFamily="34" charset="0"/>
              </a:rPr>
              <a:t>tates of the European Union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0" dirty="0">
                <a:latin typeface="Calibri" panose="020F0502020204030204" pitchFamily="34" charset="0"/>
              </a:rPr>
              <a:t>The survey was open during a 7-week period: 29 March 2017 and closed </a:t>
            </a:r>
            <a:r>
              <a:rPr lang="en-US" sz="3400" dirty="0">
                <a:latin typeface="Calibri" panose="020F0502020204030204" pitchFamily="34" charset="0"/>
              </a:rPr>
              <a:t>on 17 May 2017</a:t>
            </a:r>
            <a:r>
              <a:rPr lang="en-US" sz="3400" b="0" dirty="0"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dirty="0">
                <a:latin typeface="Calibri" panose="020F0502020204030204" pitchFamily="34" charset="0"/>
              </a:rPr>
              <a:t>Descriptive findings are presented by the country of the respondent.</a:t>
            </a:r>
            <a:endParaRPr lang="en-US" sz="3400" b="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76292E-F165-4D60-AD06-CA3D6C0274DA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587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95536" y="1548902"/>
            <a:ext cx="8417095" cy="4688410"/>
            <a:chOff x="496707" y="1053308"/>
            <a:chExt cx="8417095" cy="4688410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969" y="1053308"/>
              <a:ext cx="5481833" cy="4688410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629401" y="1886839"/>
              <a:ext cx="178129" cy="166254"/>
            </a:xfrm>
            <a:prstGeom prst="rect">
              <a:avLst/>
            </a:prstGeom>
            <a:solidFill>
              <a:srgbClr val="054F9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843156" y="1785300"/>
              <a:ext cx="26897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Countries responded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96707" y="2102022"/>
              <a:ext cx="2624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(All EU Member States)</a:t>
              </a: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395536" y="2911584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</a:rPr>
              <a:t>N=30*</a:t>
            </a:r>
          </a:p>
          <a:p>
            <a:endParaRPr lang="es-ES" sz="1200" dirty="0">
              <a:latin typeface="Calibri" panose="020F0502020204030204" pitchFamily="34" charset="0"/>
            </a:endParaRPr>
          </a:p>
          <a:p>
            <a:r>
              <a:rPr lang="es-ES" sz="1200" dirty="0">
                <a:latin typeface="Calibri" panose="020F0502020204030204" pitchFamily="34" charset="0"/>
              </a:rPr>
              <a:t>* </a:t>
            </a:r>
            <a:r>
              <a:rPr lang="es-ES" sz="1200" dirty="0" err="1">
                <a:latin typeface="Calibri" panose="020F0502020204030204" pitchFamily="34" charset="0"/>
              </a:rPr>
              <a:t>The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United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Kingdom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is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represented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by</a:t>
            </a:r>
            <a:r>
              <a:rPr lang="es-ES" sz="1200" dirty="0">
                <a:latin typeface="Calibri" panose="020F0502020204030204" pitchFamily="34" charset="0"/>
              </a:rPr>
              <a:t> responses </a:t>
            </a:r>
            <a:r>
              <a:rPr lang="es-ES" sz="1200" dirty="0" err="1">
                <a:latin typeface="Calibri" panose="020F0502020204030204" pitchFamily="34" charset="0"/>
              </a:rPr>
              <a:t>from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England</a:t>
            </a:r>
            <a:r>
              <a:rPr lang="es-ES" sz="1200" dirty="0">
                <a:latin typeface="Calibri" panose="020F0502020204030204" pitchFamily="34" charset="0"/>
              </a:rPr>
              <a:t> and Scotland, and </a:t>
            </a:r>
            <a:r>
              <a:rPr lang="es-ES" sz="1200" dirty="0" err="1">
                <a:latin typeface="Calibri" panose="020F0502020204030204" pitchFamily="34" charset="0"/>
              </a:rPr>
              <a:t>Spain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is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represented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by</a:t>
            </a:r>
            <a:r>
              <a:rPr lang="es-ES" sz="1200" dirty="0">
                <a:latin typeface="Calibri" panose="020F0502020204030204" pitchFamily="34" charset="0"/>
              </a:rPr>
              <a:t> responses </a:t>
            </a:r>
            <a:r>
              <a:rPr lang="es-ES" sz="1200" dirty="0" err="1">
                <a:latin typeface="Calibri" panose="020F0502020204030204" pitchFamily="34" charset="0"/>
              </a:rPr>
              <a:t>from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Catalonia</a:t>
            </a:r>
            <a:r>
              <a:rPr lang="es-ES" sz="1200" dirty="0">
                <a:latin typeface="Calibri" panose="020F0502020204030204" pitchFamily="34" charset="0"/>
              </a:rPr>
              <a:t> and </a:t>
            </a:r>
            <a:r>
              <a:rPr lang="es-ES" sz="1200" dirty="0" err="1">
                <a:latin typeface="Calibri" panose="020F0502020204030204" pitchFamily="34" charset="0"/>
              </a:rPr>
              <a:t>the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Basque</a:t>
            </a:r>
            <a:r>
              <a:rPr lang="es-ES" sz="1200" dirty="0">
                <a:latin typeface="Calibri" panose="020F0502020204030204" pitchFamily="34" charset="0"/>
              </a:rPr>
              <a:t> Country. </a:t>
            </a:r>
            <a:r>
              <a:rPr lang="es-ES" sz="1200" dirty="0" err="1">
                <a:latin typeface="Calibri" panose="020F0502020204030204" pitchFamily="34" charset="0"/>
              </a:rPr>
              <a:t>These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autonomous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communities</a:t>
            </a:r>
            <a:r>
              <a:rPr lang="es-ES" sz="1200" dirty="0">
                <a:latin typeface="Calibri" panose="020F0502020204030204" pitchFamily="34" charset="0"/>
              </a:rPr>
              <a:t> are </a:t>
            </a:r>
            <a:r>
              <a:rPr lang="es-ES" sz="1200" dirty="0" err="1">
                <a:latin typeface="Calibri" panose="020F0502020204030204" pitchFamily="34" charset="0"/>
              </a:rPr>
              <a:t>reported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separately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from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one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another</a:t>
            </a:r>
            <a:r>
              <a:rPr lang="es-ES" sz="1200" dirty="0">
                <a:latin typeface="Calibri" panose="020F0502020204030204" pitchFamily="34" charset="0"/>
              </a:rPr>
              <a:t>, as </a:t>
            </a:r>
            <a:r>
              <a:rPr lang="es-ES" sz="1200" dirty="0" err="1">
                <a:latin typeface="Calibri" panose="020F0502020204030204" pitchFamily="34" charset="0"/>
              </a:rPr>
              <a:t>they</a:t>
            </a:r>
            <a:r>
              <a:rPr lang="es-ES" sz="1200" dirty="0">
                <a:latin typeface="Calibri" panose="020F0502020204030204" pitchFamily="34" charset="0"/>
              </a:rPr>
              <a:t> are </a:t>
            </a:r>
            <a:r>
              <a:rPr lang="es-ES" sz="1200" dirty="0" err="1">
                <a:latin typeface="Calibri" panose="020F0502020204030204" pitchFamily="34" charset="0"/>
              </a:rPr>
              <a:t>known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to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have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differing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healthcare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systems</a:t>
            </a:r>
            <a:r>
              <a:rPr lang="es-ES" sz="1200" dirty="0">
                <a:latin typeface="Calibri" panose="020F0502020204030204" pitchFamily="34" charset="0"/>
              </a:rPr>
              <a:t>. </a:t>
            </a:r>
            <a:r>
              <a:rPr lang="es-ES" sz="1200" dirty="0" err="1">
                <a:latin typeface="Calibri" panose="020F0502020204030204" pitchFamily="34" charset="0"/>
              </a:rPr>
              <a:t>This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study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does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not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give</a:t>
            </a:r>
            <a:r>
              <a:rPr lang="es-ES" sz="1200" dirty="0">
                <a:latin typeface="Calibri" panose="020F0502020204030204" pitchFamily="34" charset="0"/>
              </a:rPr>
              <a:t> a </a:t>
            </a:r>
            <a:r>
              <a:rPr lang="es-ES" sz="1200" dirty="0" err="1">
                <a:latin typeface="Calibri" panose="020F0502020204030204" pitchFamily="34" charset="0"/>
              </a:rPr>
              <a:t>comprehensive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overview</a:t>
            </a:r>
            <a:r>
              <a:rPr lang="es-ES" sz="1200" dirty="0">
                <a:latin typeface="Calibri" panose="020F0502020204030204" pitchFamily="34" charset="0"/>
              </a:rPr>
              <a:t> of </a:t>
            </a:r>
            <a:r>
              <a:rPr lang="es-ES" sz="1200" dirty="0" err="1">
                <a:latin typeface="Calibri" panose="020F0502020204030204" pitchFamily="34" charset="0"/>
              </a:rPr>
              <a:t>the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complexities</a:t>
            </a:r>
            <a:r>
              <a:rPr lang="es-ES" sz="1200" dirty="0">
                <a:latin typeface="Calibri" panose="020F0502020204030204" pitchFamily="34" charset="0"/>
              </a:rPr>
              <a:t> of </a:t>
            </a:r>
            <a:r>
              <a:rPr lang="es-ES" sz="1200" dirty="0" err="1">
                <a:latin typeface="Calibri" panose="020F0502020204030204" pitchFamily="34" charset="0"/>
              </a:rPr>
              <a:t>all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healthcare</a:t>
            </a:r>
            <a:r>
              <a:rPr lang="es-ES" sz="1200" dirty="0">
                <a:latin typeface="Calibri" panose="020F0502020204030204" pitchFamily="34" charset="0"/>
              </a:rPr>
              <a:t> </a:t>
            </a:r>
            <a:r>
              <a:rPr lang="es-ES" sz="1200" dirty="0" err="1">
                <a:latin typeface="Calibri" panose="020F0502020204030204" pitchFamily="34" charset="0"/>
              </a:rPr>
              <a:t>systems</a:t>
            </a:r>
            <a:r>
              <a:rPr lang="es-ES" sz="1200" dirty="0">
                <a:latin typeface="Calibri" panose="020F0502020204030204" pitchFamily="34" charset="0"/>
              </a:rPr>
              <a:t> in a </a:t>
            </a:r>
            <a:r>
              <a:rPr lang="es-ES" sz="1200" dirty="0" err="1">
                <a:latin typeface="Calibri" panose="020F0502020204030204" pitchFamily="34" charset="0"/>
              </a:rPr>
              <a:t>given</a:t>
            </a:r>
            <a:r>
              <a:rPr lang="es-ES" sz="1200" dirty="0">
                <a:latin typeface="Calibri" panose="020F0502020204030204" pitchFamily="34" charset="0"/>
              </a:rPr>
              <a:t> country. 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17340" y="185495"/>
            <a:ext cx="7909320" cy="724874"/>
          </a:xfrm>
        </p:spPr>
        <p:txBody>
          <a:bodyPr>
            <a:normAutofit/>
          </a:bodyPr>
          <a:lstStyle/>
          <a:p>
            <a:r>
              <a:rPr lang="es-E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Results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B9EEB4-FB0E-4B14-8239-F039B1CF8010}"/>
              </a:ext>
            </a:extLst>
          </p:cNvPr>
          <p:cNvSpPr txBox="1"/>
          <p:nvPr/>
        </p:nvSpPr>
        <p:spPr>
          <a:xfrm>
            <a:off x="7236296" y="6495147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3900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539552" y="1620910"/>
            <a:ext cx="8254702" cy="4688410"/>
            <a:chOff x="665025" y="1053308"/>
            <a:chExt cx="8254702" cy="4688410"/>
          </a:xfrm>
        </p:grpSpPr>
        <p:sp>
          <p:nvSpPr>
            <p:cNvPr id="10" name="9 Rectángulo"/>
            <p:cNvSpPr/>
            <p:nvPr/>
          </p:nvSpPr>
          <p:spPr>
            <a:xfrm>
              <a:off x="665027" y="2030677"/>
              <a:ext cx="178129" cy="166254"/>
            </a:xfrm>
            <a:prstGeom prst="rect">
              <a:avLst/>
            </a:prstGeom>
            <a:solidFill>
              <a:srgbClr val="054F9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665026" y="2349331"/>
              <a:ext cx="178129" cy="166254"/>
            </a:xfrm>
            <a:prstGeom prst="rect">
              <a:avLst/>
            </a:prstGeom>
            <a:solidFill>
              <a:srgbClr val="9C020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665025" y="2663839"/>
              <a:ext cx="178129" cy="166254"/>
            </a:xfrm>
            <a:prstGeom prst="rect">
              <a:avLst/>
            </a:prstGeom>
            <a:solidFill>
              <a:srgbClr val="238B4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12 Grupo"/>
            <p:cNvGrpSpPr/>
            <p:nvPr/>
          </p:nvGrpSpPr>
          <p:grpSpPr>
            <a:xfrm>
              <a:off x="969819" y="1053308"/>
              <a:ext cx="7949908" cy="4688410"/>
              <a:chOff x="963894" y="1053308"/>
              <a:chExt cx="7949908" cy="4688410"/>
            </a:xfrm>
          </p:grpSpPr>
          <p:pic>
            <p:nvPicPr>
              <p:cNvPr id="14" name="13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573" y="1053308"/>
                <a:ext cx="5645229" cy="4688410"/>
              </a:xfrm>
              <a:prstGeom prst="rect">
                <a:avLst/>
              </a:prstGeom>
            </p:spPr>
          </p:pic>
          <p:sp>
            <p:nvSpPr>
              <p:cNvPr id="15" name="14 CuadroTexto"/>
              <p:cNvSpPr txBox="1"/>
              <p:nvPr/>
            </p:nvSpPr>
            <p:spPr>
              <a:xfrm>
                <a:off x="965864" y="1929138"/>
                <a:ext cx="2871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>
                    <a:latin typeface="Calibri" panose="020F0502020204030204" pitchFamily="34" charset="0"/>
                  </a:rPr>
                  <a:t>Testing</a:t>
                </a:r>
                <a:r>
                  <a:rPr lang="es-ES" b="1" dirty="0">
                    <a:latin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</a:rPr>
                  <a:t>available</a:t>
                </a:r>
                <a:r>
                  <a:rPr lang="es-ES" b="1" dirty="0">
                    <a:latin typeface="Calibri" panose="020F0502020204030204" pitchFamily="34" charset="0"/>
                  </a:rPr>
                  <a:t> (23/30)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964874" y="2247792"/>
                <a:ext cx="3160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>
                    <a:latin typeface="Calibri" panose="020F0502020204030204" pitchFamily="34" charset="0"/>
                  </a:rPr>
                  <a:t>Testing</a:t>
                </a:r>
                <a:r>
                  <a:rPr lang="es-ES" b="1" dirty="0">
                    <a:latin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</a:rPr>
                  <a:t>not</a:t>
                </a:r>
                <a:r>
                  <a:rPr lang="es-ES" b="1" dirty="0">
                    <a:latin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</a:rPr>
                  <a:t>available</a:t>
                </a:r>
                <a:r>
                  <a:rPr lang="es-ES" b="1" dirty="0">
                    <a:latin typeface="Calibri" panose="020F0502020204030204" pitchFamily="34" charset="0"/>
                  </a:rPr>
                  <a:t> (5/30)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963894" y="2593374"/>
                <a:ext cx="3881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err="1">
                    <a:latin typeface="Calibri" panose="020F0502020204030204" pitchFamily="34" charset="0"/>
                  </a:rPr>
                  <a:t>Respondent</a:t>
                </a:r>
                <a:r>
                  <a:rPr lang="es-ES" b="1" dirty="0">
                    <a:latin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</a:rPr>
                  <a:t>did</a:t>
                </a:r>
                <a:r>
                  <a:rPr lang="es-ES" b="1" dirty="0">
                    <a:latin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</a:rPr>
                  <a:t>not</a:t>
                </a:r>
                <a:r>
                  <a:rPr lang="es-ES" b="1" dirty="0">
                    <a:latin typeface="Calibri" panose="020F0502020204030204" pitchFamily="34" charset="0"/>
                  </a:rPr>
                  <a:t> </a:t>
                </a:r>
                <a:r>
                  <a:rPr lang="es-ES" b="1" dirty="0" err="1">
                    <a:latin typeface="Calibri" panose="020F0502020204030204" pitchFamily="34" charset="0"/>
                  </a:rPr>
                  <a:t>know</a:t>
                </a:r>
                <a:r>
                  <a:rPr lang="es-ES" b="1" dirty="0">
                    <a:latin typeface="Calibri" panose="020F0502020204030204" pitchFamily="34" charset="0"/>
                  </a:rPr>
                  <a:t> (2/30)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5580112" y="908720"/>
            <a:ext cx="432048" cy="5040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CuadroTexto"/>
          <p:cNvSpPr txBox="1"/>
          <p:nvPr/>
        </p:nvSpPr>
        <p:spPr>
          <a:xfrm>
            <a:off x="335088" y="399344"/>
            <a:ext cx="6901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Are hepatitis C tests offered by any harm reduction services in your country?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879C604-DD53-4D0A-A32B-9A67CA272192}"/>
              </a:ext>
            </a:extLst>
          </p:cNvPr>
          <p:cNvSpPr txBox="1"/>
          <p:nvPr/>
        </p:nvSpPr>
        <p:spPr>
          <a:xfrm>
            <a:off x="7236296" y="6567155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4624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6" y="337836"/>
            <a:ext cx="3560259" cy="71440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98348" y="1879137"/>
            <a:ext cx="7148877" cy="2114805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Helvetica" panose="02000603020000020004" pitchFamily="2" charset="0"/>
                <a:ea typeface="Helvetica" panose="02000603020000020004" pitchFamily="2" charset="0"/>
                <a:cs typeface="Helvetica" panose="0200060302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GB" sz="2100" b="1" i="1" dirty="0"/>
              <a:t>Widespread disagreement </a:t>
            </a:r>
            <a:r>
              <a:rPr lang="en-GB" sz="2100" dirty="0"/>
              <a:t>was reported between stakeholders respondents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GB" sz="2100" dirty="0"/>
              <a:t>Results showed gaps in policies for harm reduction both within and outside prisons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GB" sz="2100" dirty="0"/>
              <a:t>Strategies/policies for responding to hepatitis C still lacking in the Nordic countries</a:t>
            </a: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en-GB" sz="2100" dirty="0"/>
              <a:t>Need for scaling up guidelines for prevention, testing, treatment, and goals for elimination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49649" y="948582"/>
            <a:ext cx="2598393" cy="680529"/>
            <a:chOff x="4910042" y="267916"/>
            <a:chExt cx="3464524" cy="907372"/>
          </a:xfrm>
        </p:grpSpPr>
        <p:sp>
          <p:nvSpPr>
            <p:cNvPr id="7" name="Rounded Rectangle 6"/>
            <p:cNvSpPr/>
            <p:nvPr/>
          </p:nvSpPr>
          <p:spPr>
            <a:xfrm>
              <a:off x="4910042" y="267916"/>
              <a:ext cx="3464524" cy="907372"/>
            </a:xfrm>
            <a:prstGeom prst="roundRect">
              <a:avLst/>
            </a:prstGeom>
            <a:noFill/>
            <a:ln w="28575">
              <a:solidFill>
                <a:srgbClr val="ED9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en-GB" sz="1013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042105" y="379037"/>
              <a:ext cx="3200399" cy="77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350"/>
                </a:spcAft>
                <a:buNone/>
              </a:pPr>
              <a:r>
                <a:rPr lang="en-US" altLang="x-none" dirty="0">
                  <a:latin typeface="+mj-lt"/>
                </a:rPr>
                <a:t>Results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8" y="3933905"/>
            <a:ext cx="4051301" cy="1828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43559"/>
            <a:ext cx="4196688" cy="18694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25" y="1879137"/>
            <a:ext cx="1661300" cy="15611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8AD449-8152-40E8-9DFF-53A6AA9BCFF1}"/>
              </a:ext>
            </a:extLst>
          </p:cNvPr>
          <p:cNvSpPr txBox="1"/>
          <p:nvPr/>
        </p:nvSpPr>
        <p:spPr>
          <a:xfrm>
            <a:off x="6299060" y="6070089"/>
            <a:ext cx="27094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/>
              <a:t>Source: </a:t>
            </a:r>
            <a:r>
              <a:rPr lang="en-GB" sz="1000" dirty="0" err="1"/>
              <a:t>Safreed</a:t>
            </a:r>
            <a:r>
              <a:rPr lang="en-GB" sz="1000" dirty="0"/>
              <a:t>-Harmon </a:t>
            </a:r>
            <a:r>
              <a:rPr lang="en-GB" sz="1000" i="1" dirty="0"/>
              <a:t>et al</a:t>
            </a:r>
            <a:r>
              <a:rPr lang="en-GB" sz="1000" dirty="0"/>
              <a:t>. </a:t>
            </a:r>
            <a:r>
              <a:rPr lang="en-GB" sz="1000" i="1" dirty="0"/>
              <a:t>PLOS One </a:t>
            </a:r>
            <a:r>
              <a:rPr lang="en-GB" sz="1000" dirty="0"/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541E5A-A2CF-4BB7-A1B4-8B6DE74F23E7}"/>
              </a:ext>
            </a:extLst>
          </p:cNvPr>
          <p:cNvSpPr txBox="1"/>
          <p:nvPr/>
        </p:nvSpPr>
        <p:spPr>
          <a:xfrm>
            <a:off x="7236296" y="6453336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163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3528" y="1605225"/>
            <a:ext cx="8463606" cy="4920119"/>
            <a:chOff x="203869" y="1053308"/>
            <a:chExt cx="8607622" cy="4920119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572" y="1053308"/>
              <a:ext cx="5542919" cy="4920119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203871" y="2510456"/>
              <a:ext cx="178129" cy="166254"/>
            </a:xfrm>
            <a:prstGeom prst="rect">
              <a:avLst/>
            </a:prstGeom>
            <a:solidFill>
              <a:srgbClr val="054F9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03870" y="2829110"/>
              <a:ext cx="178129" cy="166254"/>
            </a:xfrm>
            <a:prstGeom prst="rect">
              <a:avLst/>
            </a:prstGeom>
            <a:solidFill>
              <a:srgbClr val="9C020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203869" y="3143618"/>
              <a:ext cx="178129" cy="166254"/>
            </a:xfrm>
            <a:prstGeom prst="rect">
              <a:avLst/>
            </a:prstGeom>
            <a:solidFill>
              <a:srgbClr val="238B4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10633" y="2397042"/>
              <a:ext cx="352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>
                  <a:latin typeface="Calibri" panose="020F0502020204030204" pitchFamily="34" charset="0"/>
                </a:rPr>
                <a:t>Services</a:t>
              </a:r>
              <a:r>
                <a:rPr lang="es-ES" b="1" dirty="0">
                  <a:latin typeface="Calibri" panose="020F0502020204030204" pitchFamily="34" charset="0"/>
                </a:rPr>
                <a:t> </a:t>
              </a:r>
              <a:r>
                <a:rPr lang="es-ES" b="1" dirty="0" err="1">
                  <a:latin typeface="Calibri" panose="020F0502020204030204" pitchFamily="34" charset="0"/>
                </a:rPr>
                <a:t>manage</a:t>
              </a:r>
              <a:r>
                <a:rPr lang="es-ES" b="1" dirty="0">
                  <a:latin typeface="Calibri" panose="020F0502020204030204" pitchFamily="34" charset="0"/>
                </a:rPr>
                <a:t> </a:t>
              </a:r>
              <a:r>
                <a:rPr lang="es-ES" b="1" dirty="0" err="1">
                  <a:latin typeface="Calibri" panose="020F0502020204030204" pitchFamily="34" charset="0"/>
                </a:rPr>
                <a:t>care</a:t>
              </a:r>
              <a:r>
                <a:rPr lang="es-ES" b="1" dirty="0">
                  <a:latin typeface="Calibri" panose="020F0502020204030204" pitchFamily="34" charset="0"/>
                </a:rPr>
                <a:t> (26/30)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10632" y="2734110"/>
              <a:ext cx="4808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>
                  <a:latin typeface="Calibri" panose="020F0502020204030204" pitchFamily="34" charset="0"/>
                </a:rPr>
                <a:t>Services</a:t>
              </a:r>
              <a:r>
                <a:rPr lang="es-ES" b="1" dirty="0">
                  <a:latin typeface="Calibri" panose="020F0502020204030204" pitchFamily="34" charset="0"/>
                </a:rPr>
                <a:t> do </a:t>
              </a:r>
              <a:r>
                <a:rPr lang="es-ES" b="1" dirty="0" err="1">
                  <a:latin typeface="Calibri" panose="020F0502020204030204" pitchFamily="34" charset="0"/>
                </a:rPr>
                <a:t>not</a:t>
              </a:r>
              <a:r>
                <a:rPr lang="es-ES" b="1" dirty="0">
                  <a:latin typeface="Calibri" panose="020F0502020204030204" pitchFamily="34" charset="0"/>
                </a:rPr>
                <a:t> </a:t>
              </a:r>
              <a:r>
                <a:rPr lang="es-ES" b="1" dirty="0" err="1">
                  <a:latin typeface="Calibri" panose="020F0502020204030204" pitchFamily="34" charset="0"/>
                </a:rPr>
                <a:t>manage</a:t>
              </a:r>
              <a:r>
                <a:rPr lang="es-ES" b="1" dirty="0">
                  <a:latin typeface="Calibri" panose="020F0502020204030204" pitchFamily="34" charset="0"/>
                </a:rPr>
                <a:t> </a:t>
              </a:r>
              <a:r>
                <a:rPr lang="es-ES" b="1" dirty="0" err="1">
                  <a:latin typeface="Calibri" panose="020F0502020204030204" pitchFamily="34" charset="0"/>
                </a:rPr>
                <a:t>care</a:t>
              </a:r>
              <a:r>
                <a:rPr lang="es-ES" b="1" dirty="0">
                  <a:latin typeface="Calibri" panose="020F0502020204030204" pitchFamily="34" charset="0"/>
                </a:rPr>
                <a:t> (2/30) 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510633" y="3042079"/>
              <a:ext cx="3523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err="1">
                  <a:latin typeface="Calibri" panose="020F0502020204030204" pitchFamily="34" charset="0"/>
                </a:rPr>
                <a:t>Respondent</a:t>
              </a:r>
              <a:r>
                <a:rPr lang="es-ES" b="1" dirty="0">
                  <a:latin typeface="Calibri" panose="020F0502020204030204" pitchFamily="34" charset="0"/>
                </a:rPr>
                <a:t> </a:t>
              </a:r>
              <a:r>
                <a:rPr lang="es-ES" b="1" dirty="0" err="1">
                  <a:latin typeface="Calibri" panose="020F0502020204030204" pitchFamily="34" charset="0"/>
                </a:rPr>
                <a:t>did</a:t>
              </a:r>
              <a:r>
                <a:rPr lang="es-ES" b="1" dirty="0">
                  <a:latin typeface="Calibri" panose="020F0502020204030204" pitchFamily="34" charset="0"/>
                </a:rPr>
                <a:t> </a:t>
              </a:r>
              <a:r>
                <a:rPr lang="es-ES" b="1" dirty="0" err="1">
                  <a:latin typeface="Calibri" panose="020F0502020204030204" pitchFamily="34" charset="0"/>
                </a:rPr>
                <a:t>not</a:t>
              </a:r>
              <a:r>
                <a:rPr lang="es-ES" b="1" dirty="0">
                  <a:latin typeface="Calibri" panose="020F0502020204030204" pitchFamily="34" charset="0"/>
                </a:rPr>
                <a:t> </a:t>
              </a:r>
              <a:r>
                <a:rPr lang="es-ES" b="1" dirty="0" err="1">
                  <a:latin typeface="Calibri" panose="020F0502020204030204" pitchFamily="34" charset="0"/>
                </a:rPr>
                <a:t>know</a:t>
              </a:r>
              <a:r>
                <a:rPr lang="es-ES" b="1" dirty="0">
                  <a:latin typeface="Calibri" panose="020F0502020204030204" pitchFamily="34" charset="0"/>
                </a:rPr>
                <a:t> (2/30)</a:t>
              </a:r>
              <a:endParaRPr lang="en-US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99992" y="0"/>
            <a:ext cx="1872208" cy="14847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309256" y="188640"/>
            <a:ext cx="8477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Are </a:t>
            </a:r>
            <a:r>
              <a:rPr lang="en-US" sz="3200" dirty="0" err="1">
                <a:latin typeface="Calibri" panose="020F0502020204030204" pitchFamily="34" charset="0"/>
              </a:rPr>
              <a:t>organisations</a:t>
            </a:r>
            <a:r>
              <a:rPr lang="en-US" sz="3200" dirty="0">
                <a:latin typeface="Calibri" panose="020F0502020204030204" pitchFamily="34" charset="0"/>
              </a:rPr>
              <a:t> that provide services to PWID in your country involved in managing any aspect of hepatitis C care?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A992791-CAB4-4C76-A6A0-3DB7FD3D6DC9}"/>
              </a:ext>
            </a:extLst>
          </p:cNvPr>
          <p:cNvSpPr txBox="1"/>
          <p:nvPr/>
        </p:nvSpPr>
        <p:spPr>
          <a:xfrm>
            <a:off x="7236296" y="6567155"/>
            <a:ext cx="14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#HAREACT @</a:t>
            </a:r>
            <a:r>
              <a:rPr lang="en-GB" sz="1000" dirty="0" err="1"/>
              <a:t>JVLazarus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99343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1255</Words>
  <Application>Microsoft Office PowerPoint</Application>
  <PresentationFormat>Näytössä katseltava diaesitys (4:3)</PresentationFormat>
  <Paragraphs>138</Paragraphs>
  <Slides>14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5" baseType="lpstr">
      <vt:lpstr>Tema de Office</vt:lpstr>
      <vt:lpstr>Hepatitis C Testing, Care and Treatment at Harm Reduction Centres in the European Union:  a 28-Country Survey of Service Providers</vt:lpstr>
      <vt:lpstr>Funding statement</vt:lpstr>
      <vt:lpstr>Introduction</vt:lpstr>
      <vt:lpstr>PowerPoint-esitys</vt:lpstr>
      <vt:lpstr>Methods</vt:lpstr>
      <vt:lpstr>Results</vt:lpstr>
      <vt:lpstr>PowerPoint-esitys</vt:lpstr>
      <vt:lpstr>PowerPoint-esitys</vt:lpstr>
      <vt:lpstr>PowerPoint-esitys</vt:lpstr>
      <vt:lpstr>Can addiction specialists in your country prescribe HCV therapy? </vt:lpstr>
      <vt:lpstr>PowerPoint-esitys</vt:lpstr>
      <vt:lpstr>PowerPoint-esitys</vt:lpstr>
      <vt:lpstr>Conclusions: What can we do?</vt:lpstr>
      <vt:lpstr>Acknowledgements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C Testing, Care and Treatment At Harm Reduction Centres in the European Union: a 28-Country Survey of Service Providers</dc:title>
  <dc:creator>BROMBERG, DANIEL (ISGLOBAL)</dc:creator>
  <cp:lastModifiedBy>Karvonen Outi</cp:lastModifiedBy>
  <cp:revision>79</cp:revision>
  <dcterms:created xsi:type="dcterms:W3CDTF">2017-10-11T13:24:14Z</dcterms:created>
  <dcterms:modified xsi:type="dcterms:W3CDTF">2018-07-18T12:30:10Z</dcterms:modified>
</cp:coreProperties>
</file>